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960" r:id="rId3"/>
    <p:sldId id="962" r:id="rId4"/>
    <p:sldId id="963" r:id="rId6"/>
    <p:sldId id="967" r:id="rId7"/>
    <p:sldId id="968" r:id="rId8"/>
    <p:sldId id="969" r:id="rId9"/>
    <p:sldId id="970" r:id="rId10"/>
    <p:sldId id="971" r:id="rId11"/>
    <p:sldId id="972" r:id="rId12"/>
    <p:sldId id="980" r:id="rId13"/>
    <p:sldId id="985" r:id="rId14"/>
    <p:sldId id="974" r:id="rId15"/>
    <p:sldId id="986" r:id="rId16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</p:showPr>
  <p:clrMru>
    <a:srgbClr val="001F58"/>
    <a:srgbClr val="D43E01"/>
    <a:srgbClr val="E8EAE9"/>
    <a:srgbClr val="FCFCFC"/>
    <a:srgbClr val="CCD0D1"/>
    <a:srgbClr val="D7D9E1"/>
    <a:srgbClr val="D5D8E3"/>
    <a:srgbClr val="DADBDE"/>
    <a:srgbClr val="D9DDE7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6" autoAdjust="0"/>
    <p:restoredTop sz="94660"/>
  </p:normalViewPr>
  <p:slideViewPr>
    <p:cSldViewPr>
      <p:cViewPr varScale="1">
        <p:scale>
          <a:sx n="100" d="100"/>
          <a:sy n="100" d="100"/>
        </p:scale>
        <p:origin x="228" y="84"/>
      </p:cViewPr>
      <p:guideLst>
        <p:guide orient="horz" pos="1446"/>
        <p:guide pos="2989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9000"/>
    </mc:Choice>
    <mc:Fallback>
      <p:transition advClick="0" advTm="9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8500361" y="241918"/>
            <a:ext cx="365983" cy="215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10"/>
          <p:cNvSpPr/>
          <p:nvPr userDrawn="1"/>
        </p:nvSpPr>
        <p:spPr>
          <a:xfrm rot="10610802">
            <a:off x="8504736" y="316259"/>
            <a:ext cx="366581" cy="19639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/>
          <p:nvPr userDrawn="1"/>
        </p:nvSpPr>
        <p:spPr>
          <a:xfrm>
            <a:off x="8519485" y="204940"/>
            <a:ext cx="337081" cy="350586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</a:fld>
            <a:endParaRPr lang="en-US" sz="1000" dirty="0"/>
          </a:p>
        </p:txBody>
      </p:sp>
      <p:grpSp>
        <p:nvGrpSpPr>
          <p:cNvPr id="8" name="Group 5"/>
          <p:cNvGrpSpPr/>
          <p:nvPr userDrawn="1"/>
        </p:nvGrpSpPr>
        <p:grpSpPr>
          <a:xfrm>
            <a:off x="347419" y="4731991"/>
            <a:ext cx="224082" cy="221156"/>
            <a:chOff x="4328868" y="5502988"/>
            <a:chExt cx="500307" cy="493774"/>
          </a:xfrm>
        </p:grpSpPr>
        <p:sp>
          <p:nvSpPr>
            <p:cNvPr id="9" name="Freeform 7">
              <a:hlinkClick r:id="" action="ppaction://hlinkshowjump?jump=previousslide"/>
            </p:cNvPr>
            <p:cNvSpPr/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11" name="Group 9"/>
          <p:cNvGrpSpPr/>
          <p:nvPr userDrawn="1"/>
        </p:nvGrpSpPr>
        <p:grpSpPr>
          <a:xfrm flipH="1">
            <a:off x="933709" y="4731991"/>
            <a:ext cx="224082" cy="221156"/>
            <a:chOff x="4328868" y="5502988"/>
            <a:chExt cx="500307" cy="493774"/>
          </a:xfrm>
        </p:grpSpPr>
        <p:sp>
          <p:nvSpPr>
            <p:cNvPr id="12" name="Freeform 10">
              <a:hlinkClick r:id="" action="ppaction://hlinkshowjump?jump=nextslide"/>
            </p:cNvPr>
            <p:cNvSpPr/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cxnSp>
        <p:nvCxnSpPr>
          <p:cNvPr id="14" name="Straight Connector 3"/>
          <p:cNvCxnSpPr/>
          <p:nvPr userDrawn="1"/>
        </p:nvCxnSpPr>
        <p:spPr>
          <a:xfrm>
            <a:off x="552709" y="4845350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9000"/>
    </mc:Choice>
    <mc:Fallback>
      <p:transition advClick="0" advTm="9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050" name="组合 18433"/>
          <p:cNvGrpSpPr/>
          <p:nvPr/>
        </p:nvGrpSpPr>
        <p:grpSpPr>
          <a:xfrm>
            <a:off x="0" y="1828800"/>
            <a:ext cx="9009063" cy="789385"/>
            <a:chOff x="0" y="1536"/>
            <a:chExt cx="5675" cy="663"/>
          </a:xfrm>
        </p:grpSpPr>
        <p:grpSp>
          <p:nvGrpSpPr>
            <p:cNvPr id="2051" name="组合 18434"/>
            <p:cNvGrpSpPr/>
            <p:nvPr/>
          </p:nvGrpSpPr>
          <p:grpSpPr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052" name="矩形 18435"/>
              <p:cNvSpPr/>
              <p:nvPr/>
            </p:nvSpPr>
            <p:spPr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</a:ln>
            </p:spPr>
            <p:txBody>
              <a:bodyPr anchor="t"/>
              <a:p>
                <a:pPr lvl="0" indent="0"/>
                <a:endParaRPr lang="zh-CN" altLang="en-US" sz="100">
                  <a:latin typeface="Tahoma" panose="020B060403050404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53" name="矩形 18436"/>
              <p:cNvSpPr/>
              <p:nvPr/>
            </p:nvSpPr>
            <p:spPr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anchor="t"/>
              <a:p>
                <a:pPr lvl="0" indent="0"/>
                <a:endParaRPr lang="zh-CN" altLang="en-US" sz="100">
                  <a:latin typeface="Tahoma" panose="020B060403050404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054" name="组合 18437"/>
            <p:cNvGrpSpPr/>
            <p:nvPr/>
          </p:nvGrpSpPr>
          <p:grpSpPr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055" name="矩形 18438"/>
              <p:cNvSpPr/>
              <p:nvPr/>
            </p:nvSpPr>
            <p:spPr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 anchor="t"/>
              <a:p>
                <a:pPr lvl="0" indent="0"/>
                <a:endParaRPr lang="zh-CN" altLang="en-US" sz="100">
                  <a:latin typeface="Tahoma" panose="020B060403050404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56" name="矩形 18439"/>
              <p:cNvSpPr/>
              <p:nvPr/>
            </p:nvSpPr>
            <p:spPr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anchor="t"/>
              <a:p>
                <a:pPr lvl="0" indent="0"/>
                <a:endParaRPr lang="zh-CN" altLang="en-US" sz="100">
                  <a:latin typeface="Tahoma" panose="020B060403050404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057" name="矩形 18440"/>
            <p:cNvSpPr/>
            <p:nvPr/>
          </p:nvSpPr>
          <p:spPr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 sz="100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8" name="矩形 18441"/>
            <p:cNvSpPr/>
            <p:nvPr/>
          </p:nvSpPr>
          <p:spPr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 sz="100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9" name="矩形 18442"/>
            <p:cNvSpPr/>
            <p:nvPr/>
          </p:nvSpPr>
          <p:spPr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 sz="100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8444" name="标题 18443"/>
          <p:cNvSpPr>
            <a:spLocks noGrp="1"/>
          </p:cNvSpPr>
          <p:nvPr>
            <p:ph type="ctrTitle"/>
          </p:nvPr>
        </p:nvSpPr>
        <p:spPr>
          <a:xfrm>
            <a:off x="990600" y="1257300"/>
            <a:ext cx="7772400" cy="1096566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>
              <a:defRPr/>
            </a:lvl1pPr>
          </a:lstStyle>
          <a:p>
            <a:pPr lvl="0" fontAlgn="base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18445" name="副标题 18444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/>
            </a:lvl1pPr>
            <a:lvl2pPr marL="342900" lvl="1" indent="0" algn="ctr">
              <a:buNone/>
              <a:defRPr/>
            </a:lvl2pPr>
            <a:lvl3pPr marL="685800" lvl="2" indent="0" algn="ctr">
              <a:buNone/>
              <a:defRPr/>
            </a:lvl3pPr>
            <a:lvl4pPr marL="1028700" lvl="3" indent="0" algn="ctr">
              <a:buNone/>
              <a:defRPr/>
            </a:lvl4pPr>
            <a:lvl5pPr marL="1371600" lvl="4" indent="0" algn="ctr">
              <a:buNone/>
              <a:defRPr/>
            </a:lvl5pPr>
          </a:lstStyle>
          <a:p>
            <a:pPr lvl="0" fontAlgn="base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18446" name="日期占位符 18445"/>
          <p:cNvSpPr>
            <a:spLocks noGrp="1"/>
          </p:cNvSpPr>
          <p:nvPr>
            <p:ph type="dt" sz="half" idx="2"/>
          </p:nvPr>
        </p:nvSpPr>
        <p:spPr>
          <a:xfrm>
            <a:off x="990600" y="4686300"/>
            <a:ext cx="1905000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05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pPr fontAlgn="base">
              <a:buClr>
                <a:schemeClr val="bg1"/>
              </a:buClr>
            </a:pPr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8447" name="页脚占位符 18446"/>
          <p:cNvSpPr>
            <a:spLocks noGrp="1"/>
          </p:cNvSpPr>
          <p:nvPr>
            <p:ph type="ftr" sz="quarter" idx="3"/>
          </p:nvPr>
        </p:nvSpPr>
        <p:spPr>
          <a:xfrm>
            <a:off x="3429000" y="4686300"/>
            <a:ext cx="2895600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05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pPr fontAlgn="base">
              <a:buClr>
                <a:schemeClr val="bg1"/>
              </a:buClr>
            </a:pPr>
            <a:endParaRPr lang="zh-CN" altLang="en-US" strike="noStrike" noProof="1" dirty="0"/>
          </a:p>
        </p:txBody>
      </p:sp>
      <p:sp>
        <p:nvSpPr>
          <p:cNvPr id="18448" name="灯片编号占位符 18447"/>
          <p:cNvSpPr>
            <a:spLocks noGrp="1"/>
          </p:cNvSpPr>
          <p:nvPr>
            <p:ph type="sldNum" sz="quarter" idx="4"/>
          </p:nvPr>
        </p:nvSpPr>
        <p:spPr>
          <a:xfrm>
            <a:off x="6858000" y="4686300"/>
            <a:ext cx="1905000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05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pPr fontAlgn="base">
              <a:buClr>
                <a:schemeClr val="bg1"/>
              </a:buClr>
            </a:pPr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9000"/>
    </mc:Choice>
    <mc:Fallback>
      <p:transition advClick="0" advTm="9000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8908"/>
            <a:ext cx="9144000" cy="514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p14:dur="500" advClick="0" advTm="9000"/>
    </mc:Choice>
    <mc:Fallback>
      <p:transition advClick="0" advTm="900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" name="Rectangle 4"/>
          <p:cNvSpPr/>
          <p:nvPr/>
        </p:nvSpPr>
        <p:spPr>
          <a:xfrm>
            <a:off x="10795" y="473075"/>
            <a:ext cx="9133205" cy="1084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国家开放大学学习指南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57040" y="3361055"/>
            <a:ext cx="4515485" cy="4305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pPr algn="ctr"/>
            <a:r>
              <a:rPr lang="zh-CN" altLang="zh-CN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安徽广播电视大学省直分校</a:t>
            </a:r>
            <a:endParaRPr lang="zh-CN" altLang="zh-CN" sz="2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14215" y="3961130"/>
            <a:ext cx="4199890" cy="3689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年春</a:t>
            </a:r>
            <a:endParaRPr lang="zh-CN" altLang="en-US" sz="2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9000"/>
    </mc:Choice>
    <mc:Fallback>
      <p:transition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8" grpId="2"/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7355" y="961390"/>
            <a:ext cx="6031230" cy="376936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115185" y="99695"/>
            <a:ext cx="4291965" cy="661670"/>
            <a:chOff x="3720963" y="2324915"/>
            <a:chExt cx="4101695" cy="599235"/>
          </a:xfrm>
        </p:grpSpPr>
        <p:grpSp>
          <p:nvGrpSpPr>
            <p:cNvPr id="3" name="组合 2"/>
            <p:cNvGrpSpPr/>
            <p:nvPr/>
          </p:nvGrpSpPr>
          <p:grpSpPr>
            <a:xfrm>
              <a:off x="3720963" y="2324915"/>
              <a:ext cx="4101695" cy="599235"/>
              <a:chOff x="4139952" y="1170041"/>
              <a:chExt cx="3672408" cy="536519"/>
            </a:xfrm>
          </p:grpSpPr>
          <p:sp>
            <p:nvSpPr>
              <p:cNvPr id="4" name="圆角矩形 3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TextBox 54"/>
              <p:cNvSpPr txBox="1"/>
              <p:nvPr/>
            </p:nvSpPr>
            <p:spPr>
              <a:xfrm>
                <a:off x="4298602" y="1261872"/>
                <a:ext cx="304169" cy="323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en-US" altLang="zh-CN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TextBox 51"/>
            <p:cNvSpPr txBox="1"/>
            <p:nvPr/>
          </p:nvSpPr>
          <p:spPr>
            <a:xfrm>
              <a:off x="4310821" y="2403701"/>
              <a:ext cx="3137411" cy="416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《国开学习指南》考核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1697355" y="2715260"/>
            <a:ext cx="2448560" cy="1230630"/>
          </a:xfrm>
          <a:prstGeom prst="ellipse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compatLnSpc="1">
            <a:noAutofit/>
          </a:bodyPr>
          <a:p>
            <a:pPr algn="ctr"/>
            <a:endParaRPr lang="en-US" altLang="en-US" dirty="0"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sp>
        <p:nvSpPr>
          <p:cNvPr id="14" name="上箭头 13"/>
          <p:cNvSpPr/>
          <p:nvPr/>
        </p:nvSpPr>
        <p:spPr>
          <a:xfrm rot="5400000">
            <a:off x="1128395" y="2995930"/>
            <a:ext cx="333375" cy="668655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compatLnSpc="1">
            <a:noAutofit/>
          </a:bodyPr>
          <a:p>
            <a:pPr algn="ctr"/>
            <a:endParaRPr lang="en-US" altLang="en-US" dirty="0"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93460" y="2271395"/>
            <a:ext cx="2366645" cy="184658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r>
              <a:rPr 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共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个学习活动，每个学习活动安排一次形考任务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共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个形考任务，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需</a:t>
            </a:r>
            <a:r>
              <a:rPr lang="zh-CN" altLang="en-US" sz="2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全部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完成</a:t>
            </a:r>
            <a:endParaRPr lang="zh-CN" altLang="en-US" sz="2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Click="0" advTm="9000"/>
    </mc:Choice>
    <mc:Fallback>
      <p:transition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4" grpId="0" bldLvl="0" animBg="1"/>
      <p:bldP spid="10" grpId="1" bldLvl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1955" y="1142365"/>
            <a:ext cx="5403850" cy="337693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115185" y="99695"/>
            <a:ext cx="4291965" cy="661670"/>
            <a:chOff x="3720963" y="2324915"/>
            <a:chExt cx="4101695" cy="599235"/>
          </a:xfrm>
        </p:grpSpPr>
        <p:grpSp>
          <p:nvGrpSpPr>
            <p:cNvPr id="3" name="组合 2"/>
            <p:cNvGrpSpPr/>
            <p:nvPr/>
          </p:nvGrpSpPr>
          <p:grpSpPr>
            <a:xfrm>
              <a:off x="3720963" y="2324915"/>
              <a:ext cx="4101695" cy="599235"/>
              <a:chOff x="4139952" y="1170041"/>
              <a:chExt cx="3672408" cy="536519"/>
            </a:xfrm>
          </p:grpSpPr>
          <p:sp>
            <p:nvSpPr>
              <p:cNvPr id="4" name="圆角矩形 3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TextBox 54"/>
              <p:cNvSpPr txBox="1"/>
              <p:nvPr/>
            </p:nvSpPr>
            <p:spPr>
              <a:xfrm>
                <a:off x="4298602" y="1261872"/>
                <a:ext cx="304169" cy="323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en-US" altLang="zh-CN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TextBox 51"/>
            <p:cNvSpPr txBox="1"/>
            <p:nvPr/>
          </p:nvSpPr>
          <p:spPr>
            <a:xfrm>
              <a:off x="4310821" y="2403701"/>
              <a:ext cx="3137411" cy="416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《国开学习指南》考核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上箭头 13"/>
          <p:cNvSpPr/>
          <p:nvPr/>
        </p:nvSpPr>
        <p:spPr>
          <a:xfrm rot="5400000">
            <a:off x="1957705" y="3616960"/>
            <a:ext cx="333375" cy="668655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compatLnSpc="1">
            <a:noAutofit/>
          </a:bodyPr>
          <a:p>
            <a:pPr algn="ctr"/>
            <a:endParaRPr lang="en-US" altLang="en-US" dirty="0"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93460" y="2271395"/>
            <a:ext cx="2366645" cy="184658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r>
              <a:rPr 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共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个学习活动，每个学习活动安排一次形考任务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共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个形考任务，需</a:t>
            </a:r>
            <a:r>
              <a:rPr lang="zh-CN" altLang="en-US" sz="2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全部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完成</a:t>
            </a:r>
            <a:endParaRPr lang="zh-CN" altLang="en-US" sz="2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Click="0" advTm="9000"/>
    </mc:Choice>
    <mc:Fallback>
      <p:transition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15185" y="99695"/>
            <a:ext cx="4291965" cy="661670"/>
            <a:chOff x="3720963" y="2324915"/>
            <a:chExt cx="4101695" cy="599235"/>
          </a:xfrm>
        </p:grpSpPr>
        <p:grpSp>
          <p:nvGrpSpPr>
            <p:cNvPr id="3" name="组合 2"/>
            <p:cNvGrpSpPr/>
            <p:nvPr/>
          </p:nvGrpSpPr>
          <p:grpSpPr>
            <a:xfrm>
              <a:off x="3720963" y="2324915"/>
              <a:ext cx="4101695" cy="599235"/>
              <a:chOff x="4139952" y="1170041"/>
              <a:chExt cx="3672408" cy="536519"/>
            </a:xfrm>
          </p:grpSpPr>
          <p:sp>
            <p:nvSpPr>
              <p:cNvPr id="4" name="圆角矩形 3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TextBox 54"/>
              <p:cNvSpPr txBox="1"/>
              <p:nvPr/>
            </p:nvSpPr>
            <p:spPr>
              <a:xfrm>
                <a:off x="4298602" y="1261872"/>
                <a:ext cx="304169" cy="323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en-US" altLang="zh-CN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TextBox 51"/>
            <p:cNvSpPr txBox="1"/>
            <p:nvPr/>
          </p:nvSpPr>
          <p:spPr>
            <a:xfrm>
              <a:off x="4310821" y="2403701"/>
              <a:ext cx="3137411" cy="416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《国开学习指南》考核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412240" y="1739265"/>
            <a:ext cx="6974840" cy="4305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r>
              <a:rPr 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每个形考任务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分，合计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100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</a:t>
            </a:r>
            <a:endParaRPr lang="zh-CN" altLang="en-US" sz="2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95730" y="2440305"/>
            <a:ext cx="7519035" cy="4305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r>
              <a:rPr 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每个形考任务可以做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次，新分数</a:t>
            </a:r>
            <a:r>
              <a:rPr lang="zh-CN" altLang="en-US" sz="28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覆盖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原有分数</a:t>
            </a:r>
            <a:endParaRPr lang="zh-CN" altLang="en-US" sz="2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Click="0" advTm="9000"/>
    </mc:Choice>
    <mc:Fallback>
      <p:transition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15185" y="99695"/>
            <a:ext cx="4291965" cy="661670"/>
            <a:chOff x="3720963" y="2324915"/>
            <a:chExt cx="4101695" cy="599235"/>
          </a:xfrm>
        </p:grpSpPr>
        <p:grpSp>
          <p:nvGrpSpPr>
            <p:cNvPr id="3" name="组合 2"/>
            <p:cNvGrpSpPr/>
            <p:nvPr/>
          </p:nvGrpSpPr>
          <p:grpSpPr>
            <a:xfrm>
              <a:off x="3720963" y="2324915"/>
              <a:ext cx="4101695" cy="599235"/>
              <a:chOff x="4139952" y="1170041"/>
              <a:chExt cx="3672408" cy="536519"/>
            </a:xfrm>
          </p:grpSpPr>
          <p:sp>
            <p:nvSpPr>
              <p:cNvPr id="4" name="圆角矩形 3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TextBox 54"/>
              <p:cNvSpPr txBox="1"/>
              <p:nvPr/>
            </p:nvSpPr>
            <p:spPr>
              <a:xfrm>
                <a:off x="4298602" y="1261872"/>
                <a:ext cx="304169" cy="323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en-US" altLang="zh-CN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TextBox 51"/>
            <p:cNvSpPr txBox="1"/>
            <p:nvPr/>
          </p:nvSpPr>
          <p:spPr>
            <a:xfrm>
              <a:off x="4310821" y="2403701"/>
              <a:ext cx="3137411" cy="416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《国开学习指南》考核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379220" y="1778000"/>
            <a:ext cx="7519035" cy="4305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学习过程中如遇困难，请及时联系辅导员老师，</a:t>
            </a:r>
            <a:endParaRPr lang="zh-CN" altLang="en-US" sz="28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36750" y="2550795"/>
            <a:ext cx="5972810" cy="4305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祝各位同学学习顺利，学业有成！</a:t>
            </a:r>
            <a:endParaRPr lang="zh-CN" altLang="en-US" sz="28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Click="0" advTm="9000"/>
    </mc:Choice>
    <mc:Fallback>
      <p:transition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2121535" y="727075"/>
            <a:ext cx="4302125" cy="715010"/>
            <a:chOff x="3710491" y="1059582"/>
            <a:chExt cx="4101695" cy="599235"/>
          </a:xfrm>
        </p:grpSpPr>
        <p:grpSp>
          <p:nvGrpSpPr>
            <p:cNvPr id="45" name="组合 44"/>
            <p:cNvGrpSpPr/>
            <p:nvPr/>
          </p:nvGrpSpPr>
          <p:grpSpPr>
            <a:xfrm>
              <a:off x="3710491" y="1059582"/>
              <a:ext cx="4101695" cy="599235"/>
              <a:chOff x="4139952" y="1170041"/>
              <a:chExt cx="3672408" cy="536519"/>
            </a:xfrm>
          </p:grpSpPr>
          <p:sp>
            <p:nvSpPr>
              <p:cNvPr id="47" name="圆角矩形 46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ang="5400000" scaled="0"/>
              </a:gra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298482" y="1261258"/>
                <a:ext cx="304169" cy="299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FFC00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en-US" altLang="zh-CN" sz="2000" b="1" dirty="0">
                  <a:solidFill>
                    <a:srgbClr val="FFC00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4542336" y="1187837"/>
              <a:ext cx="2951404" cy="385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认识开放教育</a:t>
              </a:r>
              <a:endParaRPr lang="zh-CN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31695" y="1838325"/>
            <a:ext cx="4291965" cy="661670"/>
            <a:chOff x="3720963" y="2324915"/>
            <a:chExt cx="4101695" cy="599235"/>
          </a:xfrm>
        </p:grpSpPr>
        <p:grpSp>
          <p:nvGrpSpPr>
            <p:cNvPr id="51" name="组合 50"/>
            <p:cNvGrpSpPr/>
            <p:nvPr/>
          </p:nvGrpSpPr>
          <p:grpSpPr>
            <a:xfrm>
              <a:off x="3720963" y="2324915"/>
              <a:ext cx="4101695" cy="599235"/>
              <a:chOff x="4139952" y="1170041"/>
              <a:chExt cx="3672408" cy="536519"/>
            </a:xfrm>
          </p:grpSpPr>
          <p:sp>
            <p:nvSpPr>
              <p:cNvPr id="53" name="圆角矩形 52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ang="5400000" scaled="0"/>
              </a:gra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298602" y="1261872"/>
                <a:ext cx="304169" cy="323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00206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altLang="zh-CN" sz="2000" b="1" dirty="0">
                  <a:solidFill>
                    <a:srgbClr val="00206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4494697" y="2437632"/>
              <a:ext cx="3137411" cy="416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了解学习过程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115185" y="2898140"/>
            <a:ext cx="4291965" cy="661670"/>
            <a:chOff x="3720963" y="2324915"/>
            <a:chExt cx="4101695" cy="599235"/>
          </a:xfrm>
        </p:grpSpPr>
        <p:grpSp>
          <p:nvGrpSpPr>
            <p:cNvPr id="3" name="组合 2"/>
            <p:cNvGrpSpPr/>
            <p:nvPr/>
          </p:nvGrpSpPr>
          <p:grpSpPr>
            <a:xfrm>
              <a:off x="3720963" y="2324915"/>
              <a:ext cx="4101695" cy="599235"/>
              <a:chOff x="4139952" y="1170041"/>
              <a:chExt cx="3672408" cy="536519"/>
            </a:xfrm>
          </p:grpSpPr>
          <p:sp>
            <p:nvSpPr>
              <p:cNvPr id="4" name="圆角矩形 3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TextBox 54"/>
              <p:cNvSpPr txBox="1"/>
              <p:nvPr/>
            </p:nvSpPr>
            <p:spPr>
              <a:xfrm>
                <a:off x="4298602" y="1261872"/>
                <a:ext cx="304169" cy="323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en-US" altLang="zh-CN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TextBox 51"/>
            <p:cNvSpPr txBox="1"/>
            <p:nvPr/>
          </p:nvSpPr>
          <p:spPr>
            <a:xfrm>
              <a:off x="4310821" y="2403701"/>
              <a:ext cx="3137411" cy="416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《国开学习指南》考核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Click="0" advTm="9000"/>
    </mc:Choice>
    <mc:Fallback>
      <p:transition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140000 " pathEditMode="relative" ptsTypes="">
                                      <p:cBhvr>
                                        <p:cTn id="2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2121535" y="35560"/>
            <a:ext cx="4302125" cy="715010"/>
            <a:chOff x="3710491" y="1059582"/>
            <a:chExt cx="4101695" cy="599235"/>
          </a:xfrm>
        </p:grpSpPr>
        <p:grpSp>
          <p:nvGrpSpPr>
            <p:cNvPr id="45" name="组合 44"/>
            <p:cNvGrpSpPr/>
            <p:nvPr/>
          </p:nvGrpSpPr>
          <p:grpSpPr>
            <a:xfrm>
              <a:off x="3710491" y="1059582"/>
              <a:ext cx="4101695" cy="599235"/>
              <a:chOff x="4139952" y="1170041"/>
              <a:chExt cx="3672408" cy="536519"/>
            </a:xfrm>
          </p:grpSpPr>
          <p:sp>
            <p:nvSpPr>
              <p:cNvPr id="47" name="圆角矩形 46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ang="5400000" scaled="0"/>
              </a:gra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298482" y="1261258"/>
                <a:ext cx="304169" cy="299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FFC00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en-US" altLang="zh-CN" sz="2000" b="1" dirty="0">
                  <a:solidFill>
                    <a:srgbClr val="FFC00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4542336" y="1187837"/>
              <a:ext cx="2951404" cy="385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认识开放教育</a:t>
              </a:r>
              <a:endParaRPr lang="zh-CN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229995" y="1179195"/>
            <a:ext cx="7030720" cy="61531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诞生于1999年，融合教育技术与网络技术，实现“人人、处处、时时可学可考”终身教育价值理念的一种新型人才培养模式；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Group 11"/>
          <p:cNvGrpSpPr/>
          <p:nvPr/>
        </p:nvGrpSpPr>
        <p:grpSpPr>
          <a:xfrm>
            <a:off x="573405" y="1210310"/>
            <a:ext cx="469265" cy="495935"/>
            <a:chOff x="8056562" y="3498851"/>
            <a:chExt cx="461963" cy="455612"/>
          </a:xfrm>
          <a:solidFill>
            <a:schemeClr val="bg1"/>
          </a:solidFill>
        </p:grpSpPr>
        <p:sp>
          <p:nvSpPr>
            <p:cNvPr id="44" name="Freeform 6"/>
            <p:cNvSpPr/>
            <p:nvPr/>
          </p:nvSpPr>
          <p:spPr bwMode="auto">
            <a:xfrm>
              <a:off x="8169275" y="3498851"/>
              <a:ext cx="242888" cy="136525"/>
            </a:xfrm>
            <a:custGeom>
              <a:avLst/>
              <a:gdLst>
                <a:gd name="T0" fmla="*/ 31 w 63"/>
                <a:gd name="T1" fmla="*/ 32 h 36"/>
                <a:gd name="T2" fmla="*/ 44 w 63"/>
                <a:gd name="T3" fmla="*/ 36 h 36"/>
                <a:gd name="T4" fmla="*/ 63 w 63"/>
                <a:gd name="T5" fmla="*/ 9 h 36"/>
                <a:gd name="T6" fmla="*/ 31 w 63"/>
                <a:gd name="T7" fmla="*/ 0 h 36"/>
                <a:gd name="T8" fmla="*/ 0 w 63"/>
                <a:gd name="T9" fmla="*/ 8 h 36"/>
                <a:gd name="T10" fmla="*/ 20 w 63"/>
                <a:gd name="T11" fmla="*/ 35 h 36"/>
                <a:gd name="T12" fmla="*/ 31 w 63"/>
                <a:gd name="T13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36">
                  <a:moveTo>
                    <a:pt x="31" y="32"/>
                  </a:moveTo>
                  <a:cubicBezTo>
                    <a:pt x="36" y="32"/>
                    <a:pt x="40" y="34"/>
                    <a:pt x="44" y="36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53" y="3"/>
                    <a:pt x="43" y="0"/>
                    <a:pt x="31" y="0"/>
                  </a:cubicBezTo>
                  <a:cubicBezTo>
                    <a:pt x="20" y="0"/>
                    <a:pt x="9" y="3"/>
                    <a:pt x="0" y="8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3" y="33"/>
                    <a:pt x="27" y="32"/>
                    <a:pt x="31" y="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8369300" y="3749676"/>
              <a:ext cx="149225" cy="147638"/>
            </a:xfrm>
            <a:custGeom>
              <a:avLst/>
              <a:gdLst>
                <a:gd name="T0" fmla="*/ 0 w 39"/>
                <a:gd name="T1" fmla="*/ 12 h 39"/>
                <a:gd name="T2" fmla="*/ 20 w 39"/>
                <a:gd name="T3" fmla="*/ 39 h 39"/>
                <a:gd name="T4" fmla="*/ 39 w 39"/>
                <a:gd name="T5" fmla="*/ 0 h 39"/>
                <a:gd name="T6" fmla="*/ 6 w 39"/>
                <a:gd name="T7" fmla="*/ 0 h 39"/>
                <a:gd name="T8" fmla="*/ 0 w 39"/>
                <a:gd name="T9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0" y="12"/>
                  </a:moveTo>
                  <a:cubicBezTo>
                    <a:pt x="20" y="39"/>
                    <a:pt x="20" y="39"/>
                    <a:pt x="20" y="39"/>
                  </a:cubicBezTo>
                  <a:cubicBezTo>
                    <a:pt x="30" y="29"/>
                    <a:pt x="38" y="15"/>
                    <a:pt x="3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4"/>
                    <a:pt x="3" y="9"/>
                    <a:pt x="0" y="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8369300" y="3552826"/>
              <a:ext cx="149225" cy="158750"/>
            </a:xfrm>
            <a:custGeom>
              <a:avLst/>
              <a:gdLst>
                <a:gd name="T0" fmla="*/ 6 w 39"/>
                <a:gd name="T1" fmla="*/ 42 h 42"/>
                <a:gd name="T2" fmla="*/ 39 w 39"/>
                <a:gd name="T3" fmla="*/ 42 h 42"/>
                <a:gd name="T4" fmla="*/ 18 w 39"/>
                <a:gd name="T5" fmla="*/ 0 h 42"/>
                <a:gd name="T6" fmla="*/ 0 w 39"/>
                <a:gd name="T7" fmla="*/ 28 h 42"/>
                <a:gd name="T8" fmla="*/ 6 w 39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2">
                  <a:moveTo>
                    <a:pt x="6" y="42"/>
                  </a:moveTo>
                  <a:cubicBezTo>
                    <a:pt x="39" y="42"/>
                    <a:pt x="39" y="42"/>
                    <a:pt x="39" y="42"/>
                  </a:cubicBezTo>
                  <a:cubicBezTo>
                    <a:pt x="38" y="25"/>
                    <a:pt x="30" y="10"/>
                    <a:pt x="18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32"/>
                    <a:pt x="6" y="37"/>
                    <a:pt x="6" y="4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8056562" y="3749676"/>
              <a:ext cx="161925" cy="158750"/>
            </a:xfrm>
            <a:custGeom>
              <a:avLst/>
              <a:gdLst>
                <a:gd name="T0" fmla="*/ 33 w 42"/>
                <a:gd name="T1" fmla="*/ 0 h 42"/>
                <a:gd name="T2" fmla="*/ 0 w 42"/>
                <a:gd name="T3" fmla="*/ 0 h 42"/>
                <a:gd name="T4" fmla="*/ 24 w 42"/>
                <a:gd name="T5" fmla="*/ 42 h 42"/>
                <a:gd name="T6" fmla="*/ 42 w 42"/>
                <a:gd name="T7" fmla="*/ 15 h 42"/>
                <a:gd name="T8" fmla="*/ 33 w 4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7"/>
                    <a:pt x="11" y="32"/>
                    <a:pt x="24" y="42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38" y="11"/>
                    <a:pt x="34" y="6"/>
                    <a:pt x="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8056562" y="3552826"/>
              <a:ext cx="158750" cy="158750"/>
            </a:xfrm>
            <a:custGeom>
              <a:avLst/>
              <a:gdLst>
                <a:gd name="T0" fmla="*/ 41 w 41"/>
                <a:gd name="T1" fmla="*/ 26 h 42"/>
                <a:gd name="T2" fmla="*/ 21 w 41"/>
                <a:gd name="T3" fmla="*/ 0 h 42"/>
                <a:gd name="T4" fmla="*/ 0 w 41"/>
                <a:gd name="T5" fmla="*/ 42 h 42"/>
                <a:gd name="T6" fmla="*/ 33 w 41"/>
                <a:gd name="T7" fmla="*/ 42 h 42"/>
                <a:gd name="T8" fmla="*/ 41 w 41"/>
                <a:gd name="T9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2">
                  <a:moveTo>
                    <a:pt x="41" y="26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10"/>
                    <a:pt x="1" y="25"/>
                    <a:pt x="0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4" y="36"/>
                    <a:pt x="37" y="30"/>
                    <a:pt x="41" y="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11"/>
            <p:cNvSpPr/>
            <p:nvPr/>
          </p:nvSpPr>
          <p:spPr bwMode="auto">
            <a:xfrm>
              <a:off x="8180388" y="3817938"/>
              <a:ext cx="234950" cy="136525"/>
            </a:xfrm>
            <a:custGeom>
              <a:avLst/>
              <a:gdLst>
                <a:gd name="T0" fmla="*/ 28 w 61"/>
                <a:gd name="T1" fmla="*/ 4 h 36"/>
                <a:gd name="T2" fmla="*/ 19 w 61"/>
                <a:gd name="T3" fmla="*/ 2 h 36"/>
                <a:gd name="T4" fmla="*/ 0 w 61"/>
                <a:gd name="T5" fmla="*/ 30 h 36"/>
                <a:gd name="T6" fmla="*/ 28 w 61"/>
                <a:gd name="T7" fmla="*/ 36 h 36"/>
                <a:gd name="T8" fmla="*/ 61 w 61"/>
                <a:gd name="T9" fmla="*/ 27 h 36"/>
                <a:gd name="T10" fmla="*/ 41 w 61"/>
                <a:gd name="T11" fmla="*/ 0 h 36"/>
                <a:gd name="T12" fmla="*/ 28 w 61"/>
                <a:gd name="T13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36">
                  <a:moveTo>
                    <a:pt x="28" y="4"/>
                  </a:moveTo>
                  <a:cubicBezTo>
                    <a:pt x="25" y="4"/>
                    <a:pt x="22" y="3"/>
                    <a:pt x="19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9" y="34"/>
                    <a:pt x="18" y="36"/>
                    <a:pt x="28" y="36"/>
                  </a:cubicBezTo>
                  <a:cubicBezTo>
                    <a:pt x="40" y="36"/>
                    <a:pt x="52" y="33"/>
                    <a:pt x="61" y="2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8" y="2"/>
                    <a:pt x="33" y="4"/>
                    <a:pt x="28" y="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Group 11"/>
          <p:cNvGrpSpPr/>
          <p:nvPr/>
        </p:nvGrpSpPr>
        <p:grpSpPr>
          <a:xfrm>
            <a:off x="563245" y="2187575"/>
            <a:ext cx="469265" cy="495935"/>
            <a:chOff x="8056562" y="3498851"/>
            <a:chExt cx="461963" cy="455612"/>
          </a:xfrm>
          <a:solidFill>
            <a:schemeClr val="accent4"/>
          </a:solidFill>
        </p:grpSpPr>
        <p:sp>
          <p:nvSpPr>
            <p:cNvPr id="58" name="Freeform 6"/>
            <p:cNvSpPr/>
            <p:nvPr/>
          </p:nvSpPr>
          <p:spPr bwMode="auto">
            <a:xfrm>
              <a:off x="8169275" y="3498851"/>
              <a:ext cx="242888" cy="136525"/>
            </a:xfrm>
            <a:custGeom>
              <a:avLst/>
              <a:gdLst>
                <a:gd name="T0" fmla="*/ 31 w 63"/>
                <a:gd name="T1" fmla="*/ 32 h 36"/>
                <a:gd name="T2" fmla="*/ 44 w 63"/>
                <a:gd name="T3" fmla="*/ 36 h 36"/>
                <a:gd name="T4" fmla="*/ 63 w 63"/>
                <a:gd name="T5" fmla="*/ 9 h 36"/>
                <a:gd name="T6" fmla="*/ 31 w 63"/>
                <a:gd name="T7" fmla="*/ 0 h 36"/>
                <a:gd name="T8" fmla="*/ 0 w 63"/>
                <a:gd name="T9" fmla="*/ 8 h 36"/>
                <a:gd name="T10" fmla="*/ 20 w 63"/>
                <a:gd name="T11" fmla="*/ 35 h 36"/>
                <a:gd name="T12" fmla="*/ 31 w 63"/>
                <a:gd name="T13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36">
                  <a:moveTo>
                    <a:pt x="31" y="32"/>
                  </a:moveTo>
                  <a:cubicBezTo>
                    <a:pt x="36" y="32"/>
                    <a:pt x="40" y="34"/>
                    <a:pt x="44" y="36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53" y="3"/>
                    <a:pt x="43" y="0"/>
                    <a:pt x="31" y="0"/>
                  </a:cubicBezTo>
                  <a:cubicBezTo>
                    <a:pt x="20" y="0"/>
                    <a:pt x="9" y="3"/>
                    <a:pt x="0" y="8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3" y="33"/>
                    <a:pt x="27" y="32"/>
                    <a:pt x="3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7"/>
            <p:cNvSpPr/>
            <p:nvPr/>
          </p:nvSpPr>
          <p:spPr bwMode="auto">
            <a:xfrm>
              <a:off x="8369300" y="3749676"/>
              <a:ext cx="149225" cy="147638"/>
            </a:xfrm>
            <a:custGeom>
              <a:avLst/>
              <a:gdLst>
                <a:gd name="T0" fmla="*/ 0 w 39"/>
                <a:gd name="T1" fmla="*/ 12 h 39"/>
                <a:gd name="T2" fmla="*/ 20 w 39"/>
                <a:gd name="T3" fmla="*/ 39 h 39"/>
                <a:gd name="T4" fmla="*/ 39 w 39"/>
                <a:gd name="T5" fmla="*/ 0 h 39"/>
                <a:gd name="T6" fmla="*/ 6 w 39"/>
                <a:gd name="T7" fmla="*/ 0 h 39"/>
                <a:gd name="T8" fmla="*/ 0 w 39"/>
                <a:gd name="T9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0" y="12"/>
                  </a:moveTo>
                  <a:cubicBezTo>
                    <a:pt x="20" y="39"/>
                    <a:pt x="20" y="39"/>
                    <a:pt x="20" y="39"/>
                  </a:cubicBezTo>
                  <a:cubicBezTo>
                    <a:pt x="30" y="29"/>
                    <a:pt x="38" y="15"/>
                    <a:pt x="3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4"/>
                    <a:pt x="3" y="9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8"/>
            <p:cNvSpPr/>
            <p:nvPr/>
          </p:nvSpPr>
          <p:spPr bwMode="auto">
            <a:xfrm>
              <a:off x="8369300" y="3552826"/>
              <a:ext cx="149225" cy="158750"/>
            </a:xfrm>
            <a:custGeom>
              <a:avLst/>
              <a:gdLst>
                <a:gd name="T0" fmla="*/ 6 w 39"/>
                <a:gd name="T1" fmla="*/ 42 h 42"/>
                <a:gd name="T2" fmla="*/ 39 w 39"/>
                <a:gd name="T3" fmla="*/ 42 h 42"/>
                <a:gd name="T4" fmla="*/ 18 w 39"/>
                <a:gd name="T5" fmla="*/ 0 h 42"/>
                <a:gd name="T6" fmla="*/ 0 w 39"/>
                <a:gd name="T7" fmla="*/ 28 h 42"/>
                <a:gd name="T8" fmla="*/ 6 w 39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2">
                  <a:moveTo>
                    <a:pt x="6" y="42"/>
                  </a:moveTo>
                  <a:cubicBezTo>
                    <a:pt x="39" y="42"/>
                    <a:pt x="39" y="42"/>
                    <a:pt x="39" y="42"/>
                  </a:cubicBezTo>
                  <a:cubicBezTo>
                    <a:pt x="38" y="25"/>
                    <a:pt x="30" y="10"/>
                    <a:pt x="18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32"/>
                    <a:pt x="6" y="37"/>
                    <a:pt x="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9"/>
            <p:cNvSpPr/>
            <p:nvPr/>
          </p:nvSpPr>
          <p:spPr bwMode="auto">
            <a:xfrm>
              <a:off x="8056562" y="3749676"/>
              <a:ext cx="161925" cy="158750"/>
            </a:xfrm>
            <a:custGeom>
              <a:avLst/>
              <a:gdLst>
                <a:gd name="T0" fmla="*/ 33 w 42"/>
                <a:gd name="T1" fmla="*/ 0 h 42"/>
                <a:gd name="T2" fmla="*/ 0 w 42"/>
                <a:gd name="T3" fmla="*/ 0 h 42"/>
                <a:gd name="T4" fmla="*/ 24 w 42"/>
                <a:gd name="T5" fmla="*/ 42 h 42"/>
                <a:gd name="T6" fmla="*/ 42 w 42"/>
                <a:gd name="T7" fmla="*/ 15 h 42"/>
                <a:gd name="T8" fmla="*/ 33 w 4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7"/>
                    <a:pt x="11" y="32"/>
                    <a:pt x="24" y="42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38" y="11"/>
                    <a:pt x="34" y="6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8056562" y="3552826"/>
              <a:ext cx="158750" cy="158750"/>
            </a:xfrm>
            <a:custGeom>
              <a:avLst/>
              <a:gdLst>
                <a:gd name="T0" fmla="*/ 41 w 41"/>
                <a:gd name="T1" fmla="*/ 26 h 42"/>
                <a:gd name="T2" fmla="*/ 21 w 41"/>
                <a:gd name="T3" fmla="*/ 0 h 42"/>
                <a:gd name="T4" fmla="*/ 0 w 41"/>
                <a:gd name="T5" fmla="*/ 42 h 42"/>
                <a:gd name="T6" fmla="*/ 33 w 41"/>
                <a:gd name="T7" fmla="*/ 42 h 42"/>
                <a:gd name="T8" fmla="*/ 41 w 41"/>
                <a:gd name="T9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2">
                  <a:moveTo>
                    <a:pt x="41" y="26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10"/>
                    <a:pt x="1" y="25"/>
                    <a:pt x="0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4" y="36"/>
                    <a:pt x="37" y="30"/>
                    <a:pt x="4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8180388" y="3817938"/>
              <a:ext cx="234950" cy="136525"/>
            </a:xfrm>
            <a:custGeom>
              <a:avLst/>
              <a:gdLst>
                <a:gd name="T0" fmla="*/ 28 w 61"/>
                <a:gd name="T1" fmla="*/ 4 h 36"/>
                <a:gd name="T2" fmla="*/ 19 w 61"/>
                <a:gd name="T3" fmla="*/ 2 h 36"/>
                <a:gd name="T4" fmla="*/ 0 w 61"/>
                <a:gd name="T5" fmla="*/ 30 h 36"/>
                <a:gd name="T6" fmla="*/ 28 w 61"/>
                <a:gd name="T7" fmla="*/ 36 h 36"/>
                <a:gd name="T8" fmla="*/ 61 w 61"/>
                <a:gd name="T9" fmla="*/ 27 h 36"/>
                <a:gd name="T10" fmla="*/ 41 w 61"/>
                <a:gd name="T11" fmla="*/ 0 h 36"/>
                <a:gd name="T12" fmla="*/ 28 w 61"/>
                <a:gd name="T13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36">
                  <a:moveTo>
                    <a:pt x="28" y="4"/>
                  </a:moveTo>
                  <a:cubicBezTo>
                    <a:pt x="25" y="4"/>
                    <a:pt x="22" y="3"/>
                    <a:pt x="19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9" y="34"/>
                    <a:pt x="18" y="36"/>
                    <a:pt x="28" y="36"/>
                  </a:cubicBezTo>
                  <a:cubicBezTo>
                    <a:pt x="40" y="36"/>
                    <a:pt x="52" y="33"/>
                    <a:pt x="61" y="2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8" y="2"/>
                    <a:pt x="33" y="4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Group 11"/>
          <p:cNvGrpSpPr/>
          <p:nvPr/>
        </p:nvGrpSpPr>
        <p:grpSpPr>
          <a:xfrm>
            <a:off x="565785" y="3091180"/>
            <a:ext cx="469265" cy="495935"/>
            <a:chOff x="8056562" y="3498851"/>
            <a:chExt cx="461963" cy="455612"/>
          </a:xfr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grpSpPr>
        <p:sp>
          <p:nvSpPr>
            <p:cNvPr id="24" name="Freeform 6"/>
            <p:cNvSpPr/>
            <p:nvPr/>
          </p:nvSpPr>
          <p:spPr bwMode="auto">
            <a:xfrm>
              <a:off x="8169275" y="3498851"/>
              <a:ext cx="242888" cy="136525"/>
            </a:xfrm>
            <a:custGeom>
              <a:avLst/>
              <a:gdLst>
                <a:gd name="T0" fmla="*/ 31 w 63"/>
                <a:gd name="T1" fmla="*/ 32 h 36"/>
                <a:gd name="T2" fmla="*/ 44 w 63"/>
                <a:gd name="T3" fmla="*/ 36 h 36"/>
                <a:gd name="T4" fmla="*/ 63 w 63"/>
                <a:gd name="T5" fmla="*/ 9 h 36"/>
                <a:gd name="T6" fmla="*/ 31 w 63"/>
                <a:gd name="T7" fmla="*/ 0 h 36"/>
                <a:gd name="T8" fmla="*/ 0 w 63"/>
                <a:gd name="T9" fmla="*/ 8 h 36"/>
                <a:gd name="T10" fmla="*/ 20 w 63"/>
                <a:gd name="T11" fmla="*/ 35 h 36"/>
                <a:gd name="T12" fmla="*/ 31 w 63"/>
                <a:gd name="T13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36">
                  <a:moveTo>
                    <a:pt x="31" y="32"/>
                  </a:moveTo>
                  <a:cubicBezTo>
                    <a:pt x="36" y="32"/>
                    <a:pt x="40" y="34"/>
                    <a:pt x="44" y="36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53" y="3"/>
                    <a:pt x="43" y="0"/>
                    <a:pt x="31" y="0"/>
                  </a:cubicBezTo>
                  <a:cubicBezTo>
                    <a:pt x="20" y="0"/>
                    <a:pt x="9" y="3"/>
                    <a:pt x="0" y="8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3" y="33"/>
                    <a:pt x="27" y="32"/>
                    <a:pt x="3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7"/>
            <p:cNvSpPr/>
            <p:nvPr/>
          </p:nvSpPr>
          <p:spPr bwMode="auto">
            <a:xfrm>
              <a:off x="8369300" y="3749676"/>
              <a:ext cx="149225" cy="147638"/>
            </a:xfrm>
            <a:custGeom>
              <a:avLst/>
              <a:gdLst>
                <a:gd name="T0" fmla="*/ 0 w 39"/>
                <a:gd name="T1" fmla="*/ 12 h 39"/>
                <a:gd name="T2" fmla="*/ 20 w 39"/>
                <a:gd name="T3" fmla="*/ 39 h 39"/>
                <a:gd name="T4" fmla="*/ 39 w 39"/>
                <a:gd name="T5" fmla="*/ 0 h 39"/>
                <a:gd name="T6" fmla="*/ 6 w 39"/>
                <a:gd name="T7" fmla="*/ 0 h 39"/>
                <a:gd name="T8" fmla="*/ 0 w 39"/>
                <a:gd name="T9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0" y="12"/>
                  </a:moveTo>
                  <a:cubicBezTo>
                    <a:pt x="20" y="39"/>
                    <a:pt x="20" y="39"/>
                    <a:pt x="20" y="39"/>
                  </a:cubicBezTo>
                  <a:cubicBezTo>
                    <a:pt x="30" y="29"/>
                    <a:pt x="38" y="15"/>
                    <a:pt x="3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4"/>
                    <a:pt x="3" y="9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8"/>
            <p:cNvSpPr/>
            <p:nvPr/>
          </p:nvSpPr>
          <p:spPr bwMode="auto">
            <a:xfrm>
              <a:off x="8369300" y="3552826"/>
              <a:ext cx="149225" cy="158750"/>
            </a:xfrm>
            <a:custGeom>
              <a:avLst/>
              <a:gdLst>
                <a:gd name="T0" fmla="*/ 6 w 39"/>
                <a:gd name="T1" fmla="*/ 42 h 42"/>
                <a:gd name="T2" fmla="*/ 39 w 39"/>
                <a:gd name="T3" fmla="*/ 42 h 42"/>
                <a:gd name="T4" fmla="*/ 18 w 39"/>
                <a:gd name="T5" fmla="*/ 0 h 42"/>
                <a:gd name="T6" fmla="*/ 0 w 39"/>
                <a:gd name="T7" fmla="*/ 28 h 42"/>
                <a:gd name="T8" fmla="*/ 6 w 39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2">
                  <a:moveTo>
                    <a:pt x="6" y="42"/>
                  </a:moveTo>
                  <a:cubicBezTo>
                    <a:pt x="39" y="42"/>
                    <a:pt x="39" y="42"/>
                    <a:pt x="39" y="42"/>
                  </a:cubicBezTo>
                  <a:cubicBezTo>
                    <a:pt x="38" y="25"/>
                    <a:pt x="30" y="10"/>
                    <a:pt x="18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32"/>
                    <a:pt x="6" y="37"/>
                    <a:pt x="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9"/>
            <p:cNvSpPr/>
            <p:nvPr/>
          </p:nvSpPr>
          <p:spPr bwMode="auto">
            <a:xfrm>
              <a:off x="8056562" y="3749676"/>
              <a:ext cx="161925" cy="158750"/>
            </a:xfrm>
            <a:custGeom>
              <a:avLst/>
              <a:gdLst>
                <a:gd name="T0" fmla="*/ 33 w 42"/>
                <a:gd name="T1" fmla="*/ 0 h 42"/>
                <a:gd name="T2" fmla="*/ 0 w 42"/>
                <a:gd name="T3" fmla="*/ 0 h 42"/>
                <a:gd name="T4" fmla="*/ 24 w 42"/>
                <a:gd name="T5" fmla="*/ 42 h 42"/>
                <a:gd name="T6" fmla="*/ 42 w 42"/>
                <a:gd name="T7" fmla="*/ 15 h 42"/>
                <a:gd name="T8" fmla="*/ 33 w 4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7"/>
                    <a:pt x="11" y="32"/>
                    <a:pt x="24" y="42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38" y="11"/>
                    <a:pt x="34" y="6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10"/>
            <p:cNvSpPr/>
            <p:nvPr/>
          </p:nvSpPr>
          <p:spPr bwMode="auto">
            <a:xfrm>
              <a:off x="8056562" y="3552826"/>
              <a:ext cx="158750" cy="158750"/>
            </a:xfrm>
            <a:custGeom>
              <a:avLst/>
              <a:gdLst>
                <a:gd name="T0" fmla="*/ 41 w 41"/>
                <a:gd name="T1" fmla="*/ 26 h 42"/>
                <a:gd name="T2" fmla="*/ 21 w 41"/>
                <a:gd name="T3" fmla="*/ 0 h 42"/>
                <a:gd name="T4" fmla="*/ 0 w 41"/>
                <a:gd name="T5" fmla="*/ 42 h 42"/>
                <a:gd name="T6" fmla="*/ 33 w 41"/>
                <a:gd name="T7" fmla="*/ 42 h 42"/>
                <a:gd name="T8" fmla="*/ 41 w 41"/>
                <a:gd name="T9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2">
                  <a:moveTo>
                    <a:pt x="41" y="26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10"/>
                    <a:pt x="1" y="25"/>
                    <a:pt x="0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4" y="36"/>
                    <a:pt x="37" y="30"/>
                    <a:pt x="4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11"/>
            <p:cNvSpPr/>
            <p:nvPr/>
          </p:nvSpPr>
          <p:spPr bwMode="auto">
            <a:xfrm>
              <a:off x="8180388" y="3817938"/>
              <a:ext cx="234950" cy="136525"/>
            </a:xfrm>
            <a:custGeom>
              <a:avLst/>
              <a:gdLst>
                <a:gd name="T0" fmla="*/ 28 w 61"/>
                <a:gd name="T1" fmla="*/ 4 h 36"/>
                <a:gd name="T2" fmla="*/ 19 w 61"/>
                <a:gd name="T3" fmla="*/ 2 h 36"/>
                <a:gd name="T4" fmla="*/ 0 w 61"/>
                <a:gd name="T5" fmla="*/ 30 h 36"/>
                <a:gd name="T6" fmla="*/ 28 w 61"/>
                <a:gd name="T7" fmla="*/ 36 h 36"/>
                <a:gd name="T8" fmla="*/ 61 w 61"/>
                <a:gd name="T9" fmla="*/ 27 h 36"/>
                <a:gd name="T10" fmla="*/ 41 w 61"/>
                <a:gd name="T11" fmla="*/ 0 h 36"/>
                <a:gd name="T12" fmla="*/ 28 w 61"/>
                <a:gd name="T13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36">
                  <a:moveTo>
                    <a:pt x="28" y="4"/>
                  </a:moveTo>
                  <a:cubicBezTo>
                    <a:pt x="25" y="4"/>
                    <a:pt x="22" y="3"/>
                    <a:pt x="19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9" y="34"/>
                    <a:pt x="18" y="36"/>
                    <a:pt x="28" y="36"/>
                  </a:cubicBezTo>
                  <a:cubicBezTo>
                    <a:pt x="40" y="36"/>
                    <a:pt x="52" y="33"/>
                    <a:pt x="61" y="2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8" y="2"/>
                    <a:pt x="33" y="4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239520" y="2140585"/>
            <a:ext cx="7511415" cy="61531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实行“宽进严出”和“完全学分制”的学习制度，学生在通过入学资格审验和入学水平测试后，即可注册取得学籍；</a:t>
            </a:r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38885" y="2909570"/>
            <a:ext cx="7402830" cy="92329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修满规定的学分后，可获得国家承认并进行电子注册的国家开放大学本科、专科学历证书，毕业证书可在教育部中国高等教育学生信息网查询；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Group 11"/>
          <p:cNvGrpSpPr/>
          <p:nvPr/>
        </p:nvGrpSpPr>
        <p:grpSpPr>
          <a:xfrm>
            <a:off x="549275" y="4079240"/>
            <a:ext cx="469265" cy="495935"/>
            <a:chOff x="8056562" y="3498851"/>
            <a:chExt cx="461963" cy="455612"/>
          </a:xfr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</p:grpSpPr>
        <p:sp>
          <p:nvSpPr>
            <p:cNvPr id="19" name="Freeform 6"/>
            <p:cNvSpPr/>
            <p:nvPr/>
          </p:nvSpPr>
          <p:spPr bwMode="auto">
            <a:xfrm>
              <a:off x="8169275" y="3498851"/>
              <a:ext cx="242888" cy="136525"/>
            </a:xfrm>
            <a:custGeom>
              <a:avLst/>
              <a:gdLst>
                <a:gd name="T0" fmla="*/ 31 w 63"/>
                <a:gd name="T1" fmla="*/ 32 h 36"/>
                <a:gd name="T2" fmla="*/ 44 w 63"/>
                <a:gd name="T3" fmla="*/ 36 h 36"/>
                <a:gd name="T4" fmla="*/ 63 w 63"/>
                <a:gd name="T5" fmla="*/ 9 h 36"/>
                <a:gd name="T6" fmla="*/ 31 w 63"/>
                <a:gd name="T7" fmla="*/ 0 h 36"/>
                <a:gd name="T8" fmla="*/ 0 w 63"/>
                <a:gd name="T9" fmla="*/ 8 h 36"/>
                <a:gd name="T10" fmla="*/ 20 w 63"/>
                <a:gd name="T11" fmla="*/ 35 h 36"/>
                <a:gd name="T12" fmla="*/ 31 w 63"/>
                <a:gd name="T13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36">
                  <a:moveTo>
                    <a:pt x="31" y="32"/>
                  </a:moveTo>
                  <a:cubicBezTo>
                    <a:pt x="36" y="32"/>
                    <a:pt x="40" y="34"/>
                    <a:pt x="44" y="36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53" y="3"/>
                    <a:pt x="43" y="0"/>
                    <a:pt x="31" y="0"/>
                  </a:cubicBezTo>
                  <a:cubicBezTo>
                    <a:pt x="20" y="0"/>
                    <a:pt x="9" y="3"/>
                    <a:pt x="0" y="8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3" y="33"/>
                    <a:pt x="27" y="32"/>
                    <a:pt x="3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8369300" y="3749676"/>
              <a:ext cx="149225" cy="147638"/>
            </a:xfrm>
            <a:custGeom>
              <a:avLst/>
              <a:gdLst>
                <a:gd name="T0" fmla="*/ 0 w 39"/>
                <a:gd name="T1" fmla="*/ 12 h 39"/>
                <a:gd name="T2" fmla="*/ 20 w 39"/>
                <a:gd name="T3" fmla="*/ 39 h 39"/>
                <a:gd name="T4" fmla="*/ 39 w 39"/>
                <a:gd name="T5" fmla="*/ 0 h 39"/>
                <a:gd name="T6" fmla="*/ 6 w 39"/>
                <a:gd name="T7" fmla="*/ 0 h 39"/>
                <a:gd name="T8" fmla="*/ 0 w 39"/>
                <a:gd name="T9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0" y="12"/>
                  </a:moveTo>
                  <a:cubicBezTo>
                    <a:pt x="20" y="39"/>
                    <a:pt x="20" y="39"/>
                    <a:pt x="20" y="39"/>
                  </a:cubicBezTo>
                  <a:cubicBezTo>
                    <a:pt x="30" y="29"/>
                    <a:pt x="38" y="15"/>
                    <a:pt x="3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4"/>
                    <a:pt x="3" y="9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8369300" y="3552826"/>
              <a:ext cx="149225" cy="158750"/>
            </a:xfrm>
            <a:custGeom>
              <a:avLst/>
              <a:gdLst>
                <a:gd name="T0" fmla="*/ 6 w 39"/>
                <a:gd name="T1" fmla="*/ 42 h 42"/>
                <a:gd name="T2" fmla="*/ 39 w 39"/>
                <a:gd name="T3" fmla="*/ 42 h 42"/>
                <a:gd name="T4" fmla="*/ 18 w 39"/>
                <a:gd name="T5" fmla="*/ 0 h 42"/>
                <a:gd name="T6" fmla="*/ 0 w 39"/>
                <a:gd name="T7" fmla="*/ 28 h 42"/>
                <a:gd name="T8" fmla="*/ 6 w 39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2">
                  <a:moveTo>
                    <a:pt x="6" y="42"/>
                  </a:moveTo>
                  <a:cubicBezTo>
                    <a:pt x="39" y="42"/>
                    <a:pt x="39" y="42"/>
                    <a:pt x="39" y="42"/>
                  </a:cubicBezTo>
                  <a:cubicBezTo>
                    <a:pt x="38" y="25"/>
                    <a:pt x="30" y="10"/>
                    <a:pt x="18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32"/>
                    <a:pt x="6" y="37"/>
                    <a:pt x="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9"/>
            <p:cNvSpPr/>
            <p:nvPr/>
          </p:nvSpPr>
          <p:spPr bwMode="auto">
            <a:xfrm>
              <a:off x="8056562" y="3749676"/>
              <a:ext cx="161925" cy="158750"/>
            </a:xfrm>
            <a:custGeom>
              <a:avLst/>
              <a:gdLst>
                <a:gd name="T0" fmla="*/ 33 w 42"/>
                <a:gd name="T1" fmla="*/ 0 h 42"/>
                <a:gd name="T2" fmla="*/ 0 w 42"/>
                <a:gd name="T3" fmla="*/ 0 h 42"/>
                <a:gd name="T4" fmla="*/ 24 w 42"/>
                <a:gd name="T5" fmla="*/ 42 h 42"/>
                <a:gd name="T6" fmla="*/ 42 w 42"/>
                <a:gd name="T7" fmla="*/ 15 h 42"/>
                <a:gd name="T8" fmla="*/ 33 w 4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7"/>
                    <a:pt x="11" y="32"/>
                    <a:pt x="24" y="42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38" y="11"/>
                    <a:pt x="34" y="6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8056562" y="3552826"/>
              <a:ext cx="158750" cy="158750"/>
            </a:xfrm>
            <a:custGeom>
              <a:avLst/>
              <a:gdLst>
                <a:gd name="T0" fmla="*/ 41 w 41"/>
                <a:gd name="T1" fmla="*/ 26 h 42"/>
                <a:gd name="T2" fmla="*/ 21 w 41"/>
                <a:gd name="T3" fmla="*/ 0 h 42"/>
                <a:gd name="T4" fmla="*/ 0 w 41"/>
                <a:gd name="T5" fmla="*/ 42 h 42"/>
                <a:gd name="T6" fmla="*/ 33 w 41"/>
                <a:gd name="T7" fmla="*/ 42 h 42"/>
                <a:gd name="T8" fmla="*/ 41 w 41"/>
                <a:gd name="T9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2">
                  <a:moveTo>
                    <a:pt x="41" y="26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10"/>
                    <a:pt x="1" y="25"/>
                    <a:pt x="0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4" y="36"/>
                    <a:pt x="37" y="30"/>
                    <a:pt x="4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8180388" y="3817938"/>
              <a:ext cx="234950" cy="136525"/>
            </a:xfrm>
            <a:custGeom>
              <a:avLst/>
              <a:gdLst>
                <a:gd name="T0" fmla="*/ 28 w 61"/>
                <a:gd name="T1" fmla="*/ 4 h 36"/>
                <a:gd name="T2" fmla="*/ 19 w 61"/>
                <a:gd name="T3" fmla="*/ 2 h 36"/>
                <a:gd name="T4" fmla="*/ 0 w 61"/>
                <a:gd name="T5" fmla="*/ 30 h 36"/>
                <a:gd name="T6" fmla="*/ 28 w 61"/>
                <a:gd name="T7" fmla="*/ 36 h 36"/>
                <a:gd name="T8" fmla="*/ 61 w 61"/>
                <a:gd name="T9" fmla="*/ 27 h 36"/>
                <a:gd name="T10" fmla="*/ 41 w 61"/>
                <a:gd name="T11" fmla="*/ 0 h 36"/>
                <a:gd name="T12" fmla="*/ 28 w 61"/>
                <a:gd name="T13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36">
                  <a:moveTo>
                    <a:pt x="28" y="4"/>
                  </a:moveTo>
                  <a:cubicBezTo>
                    <a:pt x="25" y="4"/>
                    <a:pt x="22" y="3"/>
                    <a:pt x="19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9" y="34"/>
                    <a:pt x="18" y="36"/>
                    <a:pt x="28" y="36"/>
                  </a:cubicBezTo>
                  <a:cubicBezTo>
                    <a:pt x="40" y="36"/>
                    <a:pt x="52" y="33"/>
                    <a:pt x="61" y="2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8" y="2"/>
                    <a:pt x="33" y="4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240155" y="4159885"/>
            <a:ext cx="7401560" cy="30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符合授予学位条件的本科学员可申请获得相关学士学位证书。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Click="0" advTm="9000"/>
    </mc:Choice>
    <mc:Fallback>
      <p:transition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27710" y="1466215"/>
            <a:ext cx="4759325" cy="30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学制：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八年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有效，实行学分制教学；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13740" y="2597150"/>
            <a:ext cx="7750175" cy="92329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pPr algn="l" defTabSz="914400">
              <a:buSzPct val="60000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、考核形式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defTabSz="914400">
              <a:buSzPct val="60000"/>
            </a:pPr>
            <a:endParaRPr lang="zh-CN" altLang="en-US" sz="2000" b="1" kern="1200" baseline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algn="l" defTabSz="914400">
              <a:buSzPct val="60000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综合成绩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=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形考成绩（平时作业）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+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期末成绩（期末考试）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2131695" y="116205"/>
            <a:ext cx="4291965" cy="661670"/>
            <a:chOff x="3720963" y="2324915"/>
            <a:chExt cx="4101695" cy="599235"/>
          </a:xfrm>
        </p:grpSpPr>
        <p:grpSp>
          <p:nvGrpSpPr>
            <p:cNvPr id="51" name="组合 50"/>
            <p:cNvGrpSpPr/>
            <p:nvPr/>
          </p:nvGrpSpPr>
          <p:grpSpPr>
            <a:xfrm>
              <a:off x="3720963" y="2324915"/>
              <a:ext cx="4101695" cy="599235"/>
              <a:chOff x="4139952" y="1170041"/>
              <a:chExt cx="3672408" cy="536519"/>
            </a:xfrm>
          </p:grpSpPr>
          <p:sp>
            <p:nvSpPr>
              <p:cNvPr id="53" name="圆角矩形 52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ang="5400000" scaled="0"/>
              </a:gra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298602" y="1261872"/>
                <a:ext cx="304169" cy="323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 b="1" dirty="0">
                    <a:solidFill>
                      <a:srgbClr val="00206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altLang="zh-CN" sz="2000" b="1" dirty="0">
                  <a:solidFill>
                    <a:srgbClr val="00206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4494697" y="2437632"/>
              <a:ext cx="3137411" cy="416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了解学习过程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14375" y="2089785"/>
            <a:ext cx="8238490" cy="30734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p>
            <a:pPr algn="l" defTabSz="914400">
              <a:buSzPct val="60000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、学习形式：网上自主学习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+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教师面授辅导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+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多种形式的促学、助学手段</a:t>
            </a:r>
            <a:endParaRPr lang="zh-CN" altLang="en-US" sz="20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5995" y="3817620"/>
            <a:ext cx="8023225" cy="30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pPr algn="ctr"/>
            <a:r>
              <a:rPr lang="zh-CN" altLang="zh-CN" sz="2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形考成绩和期末成绩按比例折合为综合成绩，</a:t>
            </a:r>
            <a:r>
              <a:rPr lang="zh-CN" sz="2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综合成绩及格即及格！</a:t>
            </a:r>
            <a:endParaRPr lang="zh-CN" sz="20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Click="0" advTm="9000"/>
    </mc:Choice>
    <mc:Fallback>
      <p:transition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" grpId="0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000760" y="1162050"/>
            <a:ext cx="7750175" cy="44831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pPr algn="l" defTabSz="914400" eaLnBrk="1" latinLnBrk="0" hangingPunct="1">
              <a:lnSpc>
                <a:spcPts val="3500"/>
              </a:lnSpc>
              <a:buSzPct val="60000"/>
            </a:pPr>
            <a:r>
              <a:rPr 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、收费标准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2131695" y="116205"/>
            <a:ext cx="4291965" cy="661670"/>
            <a:chOff x="3720963" y="2324915"/>
            <a:chExt cx="4101695" cy="599235"/>
          </a:xfrm>
        </p:grpSpPr>
        <p:grpSp>
          <p:nvGrpSpPr>
            <p:cNvPr id="51" name="组合 50"/>
            <p:cNvGrpSpPr/>
            <p:nvPr/>
          </p:nvGrpSpPr>
          <p:grpSpPr>
            <a:xfrm>
              <a:off x="3720963" y="2324915"/>
              <a:ext cx="4101695" cy="599235"/>
              <a:chOff x="4139952" y="1170041"/>
              <a:chExt cx="3672408" cy="536519"/>
            </a:xfrm>
          </p:grpSpPr>
          <p:sp>
            <p:nvSpPr>
              <p:cNvPr id="53" name="圆角矩形 52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ang="5400000" scaled="0"/>
              </a:gra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298602" y="1261872"/>
                <a:ext cx="304169" cy="323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 b="1" dirty="0">
                    <a:solidFill>
                      <a:srgbClr val="00206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altLang="zh-CN" sz="2000" b="1" dirty="0">
                  <a:solidFill>
                    <a:srgbClr val="00206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4494697" y="2437632"/>
              <a:ext cx="3137411" cy="416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了解学习过程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56005" y="2580640"/>
            <a:ext cx="7750175" cy="8972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pPr algn="l" defTabSz="914400" eaLnBrk="1" latinLnBrk="0" hangingPunct="1">
              <a:lnSpc>
                <a:spcPts val="3500"/>
              </a:lnSpc>
              <a:buSzPct val="60000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专科：文科每学分费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58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元，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76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学分左右，</a:t>
            </a:r>
            <a:r>
              <a:rPr lang="zh-CN" altLang="en-US" sz="2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学分费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合计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4408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元左右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defTabSz="914400" eaLnBrk="1" latinLnBrk="0" hangingPunct="1">
              <a:lnSpc>
                <a:spcPts val="3500"/>
              </a:lnSpc>
              <a:buSzPct val="60000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理科每学分费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65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元，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76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学分左右，</a:t>
            </a:r>
            <a:r>
              <a:rPr lang="zh-CN" altLang="en-US" sz="2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学分费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合计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4940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元左右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39495" y="3568700"/>
            <a:ext cx="7750175" cy="44831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pPr algn="l" defTabSz="914400" eaLnBrk="1" latinLnBrk="0" hangingPunct="1">
              <a:lnSpc>
                <a:spcPts val="3500"/>
              </a:lnSpc>
              <a:buSzPct val="60000"/>
            </a:pP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教材费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以实际购买支出为准，据实结算。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16635" y="1715770"/>
            <a:ext cx="7750175" cy="8972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pPr algn="l" defTabSz="914400" eaLnBrk="1" latinLnBrk="0" hangingPunct="1">
              <a:lnSpc>
                <a:spcPts val="3500"/>
              </a:lnSpc>
              <a:buSzPct val="60000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本科：文科每学分费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74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元，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71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学分左右，</a:t>
            </a:r>
            <a:r>
              <a:rPr lang="zh-CN" altLang="en-US" sz="2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学分费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合计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5254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元左右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defTabSz="914400" eaLnBrk="1" latinLnBrk="0" hangingPunct="1">
              <a:lnSpc>
                <a:spcPts val="3500"/>
              </a:lnSpc>
              <a:buSzPct val="60000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理科每学分费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83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元，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71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学分左右，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学分费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合计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5893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元左右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9000"/>
    </mc:Choice>
    <mc:Fallback>
      <p:transition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15185" y="99695"/>
            <a:ext cx="4291965" cy="661670"/>
            <a:chOff x="3720963" y="2324915"/>
            <a:chExt cx="4101695" cy="599235"/>
          </a:xfrm>
        </p:grpSpPr>
        <p:grpSp>
          <p:nvGrpSpPr>
            <p:cNvPr id="3" name="组合 2"/>
            <p:cNvGrpSpPr/>
            <p:nvPr/>
          </p:nvGrpSpPr>
          <p:grpSpPr>
            <a:xfrm>
              <a:off x="3720963" y="2324915"/>
              <a:ext cx="4101695" cy="599235"/>
              <a:chOff x="4139952" y="1170041"/>
              <a:chExt cx="3672408" cy="536519"/>
            </a:xfrm>
          </p:grpSpPr>
          <p:sp>
            <p:nvSpPr>
              <p:cNvPr id="4" name="圆角矩形 3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TextBox 54"/>
              <p:cNvSpPr txBox="1"/>
              <p:nvPr/>
            </p:nvSpPr>
            <p:spPr>
              <a:xfrm>
                <a:off x="4298602" y="1261872"/>
                <a:ext cx="304169" cy="323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en-US" altLang="zh-CN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TextBox 51"/>
            <p:cNvSpPr txBox="1"/>
            <p:nvPr/>
          </p:nvSpPr>
          <p:spPr>
            <a:xfrm>
              <a:off x="4310821" y="2403701"/>
              <a:ext cx="3137411" cy="416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《国开学习指南》考核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014730" y="1322705"/>
            <a:ext cx="5801995" cy="30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、打开浏览器，输入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国家开放大学学习网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网址：</a:t>
            </a:r>
            <a:endParaRPr lang="en-US" altLang="zh-CN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28750" y="1664970"/>
            <a:ext cx="5387340" cy="738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r>
              <a:rPr lang="en-US" sz="4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www.ouchn.cn</a:t>
            </a:r>
            <a:endParaRPr lang="en-US" sz="4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Click="0" advTm="9000"/>
    </mc:Choice>
    <mc:Fallback>
      <p:transition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15185" y="99695"/>
            <a:ext cx="4291965" cy="661670"/>
            <a:chOff x="3720963" y="2324915"/>
            <a:chExt cx="4101695" cy="599235"/>
          </a:xfrm>
        </p:grpSpPr>
        <p:grpSp>
          <p:nvGrpSpPr>
            <p:cNvPr id="3" name="组合 2"/>
            <p:cNvGrpSpPr/>
            <p:nvPr/>
          </p:nvGrpSpPr>
          <p:grpSpPr>
            <a:xfrm>
              <a:off x="3720963" y="2324915"/>
              <a:ext cx="4101695" cy="599235"/>
              <a:chOff x="4139952" y="1170041"/>
              <a:chExt cx="3672408" cy="536519"/>
            </a:xfrm>
          </p:grpSpPr>
          <p:sp>
            <p:nvSpPr>
              <p:cNvPr id="4" name="圆角矩形 3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TextBox 54"/>
              <p:cNvSpPr txBox="1"/>
              <p:nvPr/>
            </p:nvSpPr>
            <p:spPr>
              <a:xfrm>
                <a:off x="4298602" y="1261872"/>
                <a:ext cx="304169" cy="323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en-US" altLang="zh-CN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TextBox 51"/>
            <p:cNvSpPr txBox="1"/>
            <p:nvPr/>
          </p:nvSpPr>
          <p:spPr>
            <a:xfrm>
              <a:off x="4310821" y="2403701"/>
              <a:ext cx="3137411" cy="416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《国开学习指南》考核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3485" y="855345"/>
            <a:ext cx="6321425" cy="3950970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4900930" y="1062990"/>
            <a:ext cx="1114425" cy="648335"/>
          </a:xfrm>
          <a:prstGeom prst="ellipse">
            <a:avLst/>
          </a:prstGeom>
          <a:noFill/>
          <a:ln w="412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compatLnSpc="1">
            <a:noAutofit/>
          </a:bodyPr>
          <a:p>
            <a:pPr algn="ctr"/>
            <a:endParaRPr lang="en-US" altLang="en-US" dirty="0"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sp>
        <p:nvSpPr>
          <p:cNvPr id="13" name="左箭头 12"/>
          <p:cNvSpPr/>
          <p:nvPr/>
        </p:nvSpPr>
        <p:spPr>
          <a:xfrm rot="2580000">
            <a:off x="5888355" y="1612900"/>
            <a:ext cx="528955" cy="497205"/>
          </a:xfrm>
          <a:prstGeom prst="leftArrow">
            <a:avLst>
              <a:gd name="adj1" fmla="val 50000"/>
              <a:gd name="adj2" fmla="val 5827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compatLnSpc="1">
            <a:noAutofit/>
          </a:bodyPr>
          <a:p>
            <a:pPr algn="ctr"/>
            <a:endParaRPr lang="en-US" altLang="en-US" dirty="0"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784465" y="1062990"/>
            <a:ext cx="947420" cy="5537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r>
              <a:rPr lang="zh-CN" altLang="en-US" sz="1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请点击：学生登录</a:t>
            </a:r>
            <a:endParaRPr lang="zh-CN" altLang="en-US" sz="1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Click="0" advTm="9000"/>
    </mc:Choice>
    <mc:Fallback>
      <p:transition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bldLvl="0" animBg="1"/>
      <p:bldP spid="13" grpId="0" bldLvl="0" animBg="1"/>
      <p:bldP spid="12" grpId="2" bldLvl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15185" y="99695"/>
            <a:ext cx="4291965" cy="661670"/>
            <a:chOff x="3720963" y="2324915"/>
            <a:chExt cx="4101695" cy="599235"/>
          </a:xfrm>
        </p:grpSpPr>
        <p:grpSp>
          <p:nvGrpSpPr>
            <p:cNvPr id="3" name="组合 2"/>
            <p:cNvGrpSpPr/>
            <p:nvPr/>
          </p:nvGrpSpPr>
          <p:grpSpPr>
            <a:xfrm>
              <a:off x="3720963" y="2324915"/>
              <a:ext cx="4101695" cy="599235"/>
              <a:chOff x="4139952" y="1170041"/>
              <a:chExt cx="3672408" cy="536519"/>
            </a:xfrm>
          </p:grpSpPr>
          <p:sp>
            <p:nvSpPr>
              <p:cNvPr id="4" name="圆角矩形 3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TextBox 54"/>
              <p:cNvSpPr txBox="1"/>
              <p:nvPr/>
            </p:nvSpPr>
            <p:spPr>
              <a:xfrm>
                <a:off x="4298602" y="1261872"/>
                <a:ext cx="304169" cy="323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en-US" altLang="zh-CN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TextBox 51"/>
            <p:cNvSpPr txBox="1"/>
            <p:nvPr/>
          </p:nvSpPr>
          <p:spPr>
            <a:xfrm>
              <a:off x="4310821" y="2403701"/>
              <a:ext cx="3137411" cy="416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《国开学习指南》考核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014730" y="1322705"/>
            <a:ext cx="6039485" cy="30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 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鼠标单击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‘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学生登录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’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后，输入用户名，密码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61685" y="1755775"/>
            <a:ext cx="2818130" cy="3689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用户名：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13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位学号</a:t>
            </a:r>
            <a:endParaRPr lang="zh-CN" altLang="en-US" sz="2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61050" y="2600325"/>
            <a:ext cx="4167505" cy="738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密码：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身份证上</a:t>
            </a:r>
            <a:r>
              <a:rPr lang="en-US" altLang="zh-CN" sz="2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位出生年月日</a:t>
            </a:r>
            <a:endParaRPr lang="zh-CN" altLang="en-US" sz="2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400" y="1701800"/>
            <a:ext cx="4733925" cy="2959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Click="0" advTm="9000"/>
    </mc:Choice>
    <mc:Fallback>
      <p:transition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6225" y="962025"/>
            <a:ext cx="5654675" cy="35344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115185" y="99695"/>
            <a:ext cx="4291965" cy="661670"/>
            <a:chOff x="3720963" y="2324915"/>
            <a:chExt cx="4101695" cy="599235"/>
          </a:xfrm>
        </p:grpSpPr>
        <p:grpSp>
          <p:nvGrpSpPr>
            <p:cNvPr id="3" name="组合 2"/>
            <p:cNvGrpSpPr/>
            <p:nvPr/>
          </p:nvGrpSpPr>
          <p:grpSpPr>
            <a:xfrm>
              <a:off x="3720963" y="2324915"/>
              <a:ext cx="4101695" cy="599235"/>
              <a:chOff x="4139952" y="1170041"/>
              <a:chExt cx="3672408" cy="536519"/>
            </a:xfrm>
          </p:grpSpPr>
          <p:sp>
            <p:nvSpPr>
              <p:cNvPr id="4" name="圆角矩形 3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TextBox 54"/>
              <p:cNvSpPr txBox="1"/>
              <p:nvPr/>
            </p:nvSpPr>
            <p:spPr>
              <a:xfrm>
                <a:off x="4298602" y="1261872"/>
                <a:ext cx="304169" cy="323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en-US" altLang="zh-CN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TextBox 51"/>
            <p:cNvSpPr txBox="1"/>
            <p:nvPr/>
          </p:nvSpPr>
          <p:spPr>
            <a:xfrm>
              <a:off x="4310821" y="2403701"/>
              <a:ext cx="3137411" cy="416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《国开学习指南》考核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2912745" y="2675890"/>
            <a:ext cx="2448560" cy="720090"/>
          </a:xfrm>
          <a:prstGeom prst="ellipse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compatLnSpc="1">
            <a:noAutofit/>
          </a:bodyPr>
          <a:p>
            <a:pPr algn="ctr"/>
            <a:endParaRPr lang="en-US" altLang="en-US" dirty="0"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sp>
        <p:nvSpPr>
          <p:cNvPr id="13" name="上箭头 12"/>
          <p:cNvSpPr/>
          <p:nvPr/>
        </p:nvSpPr>
        <p:spPr>
          <a:xfrm>
            <a:off x="3970020" y="3510280"/>
            <a:ext cx="333375" cy="360045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compatLnSpc="1">
            <a:noAutofit/>
          </a:bodyPr>
          <a:p>
            <a:pPr algn="ctr"/>
            <a:endParaRPr lang="en-US" altLang="en-US" dirty="0"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Click="0" advTm="9000"/>
    </mc:Choice>
    <mc:Fallback>
      <p:transition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2" grpId="1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223">
      <a:dk1>
        <a:sysClr val="windowText" lastClr="000000"/>
      </a:dk1>
      <a:lt1>
        <a:sysClr val="window" lastClr="FFFFFF"/>
      </a:lt1>
      <a:dk2>
        <a:srgbClr val="959596"/>
      </a:dk2>
      <a:lt2>
        <a:srgbClr val="D9D9D9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solidFill>
            <a:schemeClr val="accent1"/>
          </a:solidFill>
        </a:ln>
      </a:spPr>
      <a:bodyPr rot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 lang="en-US" dirty="0">
            <a:latin typeface="微软雅黑" panose="020B0503020204020204" pitchFamily="34" charset="-122"/>
            <a:ea typeface="微软雅黑" panose="020B0503020204020204" pitchFamily="34" charset="-122"/>
            <a:cs typeface="Helvetica Neue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881</Words>
  <Application>WPS 演示</Application>
  <PresentationFormat>全屏显示(16:9)</PresentationFormat>
  <Paragraphs>117</Paragraphs>
  <Slides>13</Slides>
  <Notes>19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宋体</vt:lpstr>
      <vt:lpstr>Wingdings</vt:lpstr>
      <vt:lpstr>Calibri</vt:lpstr>
      <vt:lpstr>微软雅黑</vt:lpstr>
      <vt:lpstr>Helvetica Neue</vt:lpstr>
      <vt:lpstr>Tahoma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kingpub</dc:creator>
  <cp:lastModifiedBy>Administrator</cp:lastModifiedBy>
  <cp:revision>927</cp:revision>
  <dcterms:created xsi:type="dcterms:W3CDTF">2015-04-24T01:01:00Z</dcterms:created>
  <dcterms:modified xsi:type="dcterms:W3CDTF">2020-04-16T06:09:33Z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2052-10.1.0.7669</vt:lpwstr>
  </property>
  <property fmtid="{D5CDD505-2E9C-101B-9397-08002B2CF9AE}" pid="3" name="KSORubyTemplateID">
    <vt:lpwstr>13</vt:lpwstr>
  </property>
</Properties>
</file>